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Nunito"/>
      <p:regular r:id="rId19"/>
      <p:bold r:id="rId20"/>
      <p:italic r:id="rId21"/>
      <p:boldItalic r:id="rId22"/>
    </p:embeddedFont>
    <p:embeddedFont>
      <p:font typeface="Cambria Math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11" Type="http://schemas.openxmlformats.org/officeDocument/2006/relationships/slide" Target="slides/slide6.xml"/><Relationship Id="rId22" Type="http://schemas.openxmlformats.org/officeDocument/2006/relationships/font" Target="fonts/Nunito-boldItalic.fntdata"/><Relationship Id="rId10" Type="http://schemas.openxmlformats.org/officeDocument/2006/relationships/slide" Target="slides/slide5.xml"/><Relationship Id="rId21" Type="http://schemas.openxmlformats.org/officeDocument/2006/relationships/font" Target="fonts/Nuni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CambriaMath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0d376a973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0d376a973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ff1836775_5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ff1836775_5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ff1836775_5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6ff1836775_5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ff1836775_5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6ff1836775_5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00606d183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00606d183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d10ed5ed64_1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d10ed5ed64_1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fd9c4bc7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fd9c4bc7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6fd9c4bc7b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6fd9c4bc7b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fd9c4bc7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fd9c4bc7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ff1836775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ff1836775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ff183677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6ff183677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ff1836775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ff1836775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ff1836775_5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6ff1836775_5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gif"/><Relationship Id="rId4" Type="http://schemas.openxmlformats.org/officeDocument/2006/relationships/image" Target="../media/image10.gif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gif"/><Relationship Id="rId4" Type="http://schemas.openxmlformats.org/officeDocument/2006/relationships/image" Target="../media/image20.gif"/><Relationship Id="rId5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Relationship Id="rId4" Type="http://schemas.openxmlformats.org/officeDocument/2006/relationships/image" Target="../media/image12.gif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69700" y="1008750"/>
            <a:ext cx="8149800" cy="76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780000" dist="19050">
              <a:srgbClr val="FFFFFF">
                <a:alpha val="66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Numerical Simulations with PLUTO code</a:t>
            </a:r>
            <a:endParaRPr sz="3400">
              <a:solidFill>
                <a:srgbClr val="98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533800" y="1758100"/>
            <a:ext cx="1566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</a:t>
            </a:r>
            <a:endParaRPr b="1" sz="22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887600" y="4003650"/>
            <a:ext cx="2754000" cy="103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chemeClr val="lt1">
                <a:alpha val="88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C458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 the guidance of </a:t>
            </a:r>
            <a:endParaRPr b="1" sz="1500">
              <a:solidFill>
                <a:srgbClr val="1C458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700">
                <a:solidFill>
                  <a:srgbClr val="741B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Priyesh Kumar Tripathi</a:t>
            </a:r>
            <a:endParaRPr i="1" sz="2100">
              <a:solidFill>
                <a:srgbClr val="741B4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424350" y="306725"/>
            <a:ext cx="2217900" cy="44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5360000" dist="9525">
              <a:schemeClr val="lt1">
                <a:alpha val="89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980000"/>
                </a:solidFill>
                <a:latin typeface="Cambria"/>
                <a:ea typeface="Cambria"/>
                <a:cs typeface="Cambria"/>
                <a:sym typeface="Cambria"/>
              </a:rPr>
              <a:t>ATSOA - 2024</a:t>
            </a:r>
            <a:endParaRPr b="1" sz="2100"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313025" y="2260100"/>
            <a:ext cx="3425100" cy="99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880000" dist="57150">
              <a:schemeClr val="lt1">
                <a:alpha val="85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800">
                <a:solidFill>
                  <a:srgbClr val="741B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Ankita Thapa</a:t>
            </a:r>
            <a:endParaRPr b="1" i="1" sz="1800">
              <a:solidFill>
                <a:srgbClr val="741B4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University Of Science And Technology Meghalaya</a:t>
            </a:r>
            <a:endParaRPr sz="12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5165500" y="2249475"/>
            <a:ext cx="1967700" cy="92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880000" dist="57150">
              <a:schemeClr val="lt1">
                <a:alpha val="85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741B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Sonal Singh</a:t>
            </a:r>
            <a:endParaRPr b="1" i="1" sz="1800">
              <a:solidFill>
                <a:srgbClr val="741B4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DDUGU, Gorakhpur</a:t>
            </a:r>
            <a:endParaRPr sz="12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965100" y="3011475"/>
            <a:ext cx="1967700" cy="92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880000" dist="57150">
              <a:schemeClr val="lt1">
                <a:alpha val="85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741B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Dasarathi E G</a:t>
            </a:r>
            <a:endParaRPr b="1" i="1" sz="1800">
              <a:solidFill>
                <a:srgbClr val="741B4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University of Madras</a:t>
            </a:r>
            <a:endParaRPr sz="12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4860700" y="2982975"/>
            <a:ext cx="2721000" cy="72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880000" dist="57150">
              <a:schemeClr val="lt1">
                <a:alpha val="85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741B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Devendra Bhusakhare</a:t>
            </a:r>
            <a:endParaRPr b="1" i="1" sz="1800">
              <a:solidFill>
                <a:srgbClr val="741B4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12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PTRSU, Raipur</a:t>
            </a:r>
            <a:endParaRPr sz="1200">
              <a:solidFill>
                <a:srgbClr val="2012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250" y="306977"/>
            <a:ext cx="1308699" cy="6654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160000" dist="9525">
              <a:srgbClr val="FFFFFF">
                <a:alpha val="7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2"/>
          <p:cNvPicPr preferRelativeResize="0"/>
          <p:nvPr/>
        </p:nvPicPr>
        <p:blipFill rotWithShape="1">
          <a:blip r:embed="rId3">
            <a:alphaModFix/>
          </a:blip>
          <a:srcRect b="0" l="22021" r="17660" t="0"/>
          <a:stretch/>
        </p:blipFill>
        <p:spPr>
          <a:xfrm>
            <a:off x="3932025" y="838725"/>
            <a:ext cx="1819525" cy="312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0" y="2199013"/>
            <a:ext cx="38586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➔"/>
            </a:pP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Left simulation is with </a:t>
            </a:r>
            <a:r>
              <a:rPr b="1"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lower resolution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lang="en">
                <a:solidFill>
                  <a:srgbClr val="3C78D8"/>
                </a:solidFill>
                <a:latin typeface="Cambria"/>
                <a:ea typeface="Cambria"/>
                <a:cs typeface="Cambria"/>
                <a:sym typeface="Cambria"/>
              </a:rPr>
              <a:t>[128 x 256]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and the right simulation is with </a:t>
            </a:r>
            <a:r>
              <a:rPr b="1"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higher resolution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lang="en">
                <a:solidFill>
                  <a:srgbClr val="3C78D8"/>
                </a:solidFill>
                <a:latin typeface="Cambria"/>
                <a:ea typeface="Cambria"/>
                <a:cs typeface="Cambria"/>
                <a:sym typeface="Cambria"/>
              </a:rPr>
              <a:t>[256 x 512]</a:t>
            </a:r>
            <a:endParaRPr b="1">
              <a:solidFill>
                <a:srgbClr val="3C78D8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➔"/>
            </a:pP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We can see that in the higher resolution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the number of KH vortices are prominent than the number of KH vortices in the lower one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and </a:t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➔"/>
            </a:pP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The vortices in the higher resolution are well resolved than the lower one. </a:t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4">
            <a:alphaModFix/>
          </a:blip>
          <a:srcRect b="1739" l="20979" r="0" t="0"/>
          <a:stretch/>
        </p:blipFill>
        <p:spPr>
          <a:xfrm>
            <a:off x="6168350" y="853200"/>
            <a:ext cx="2321077" cy="30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1225" y="4206025"/>
            <a:ext cx="1928575" cy="7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5225" y="4072275"/>
            <a:ext cx="2947175" cy="9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4888" y="1065763"/>
            <a:ext cx="202882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>
            <p:ph idx="4294967295" type="title"/>
          </p:nvPr>
        </p:nvSpPr>
        <p:spPr>
          <a:xfrm>
            <a:off x="1156825" y="152400"/>
            <a:ext cx="5814300" cy="7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RT </a:t>
            </a:r>
            <a:r>
              <a:rPr b="1" lang="en" u="sng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Instability: Effect of Resolution</a:t>
            </a:r>
            <a:endParaRPr b="1" u="sng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2496" l="20186" r="18493" t="0"/>
          <a:stretch/>
        </p:blipFill>
        <p:spPr>
          <a:xfrm>
            <a:off x="3045863" y="1918775"/>
            <a:ext cx="1838136" cy="32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 rotWithShape="1">
          <a:blip r:embed="rId4">
            <a:alphaModFix/>
          </a:blip>
          <a:srcRect b="0" l="22021" r="0" t="0"/>
          <a:stretch/>
        </p:blipFill>
        <p:spPr>
          <a:xfrm>
            <a:off x="5837925" y="1918775"/>
            <a:ext cx="2347475" cy="32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220200" y="799175"/>
            <a:ext cx="87036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➔"/>
            </a:pP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M</a:t>
            </a: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agnetic field is initially in x-direction.  (chi: a measure of magnetic field strength) </a:t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mbria"/>
              <a:buChar char="➔"/>
            </a:pP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We can see that the instability are suppressed by the magnetic field.</a:t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1156825" y="152400"/>
            <a:ext cx="7030500" cy="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RT Instability: Effect of Magnetic Field</a:t>
            </a:r>
            <a:endParaRPr b="1" u="sng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 rotWithShape="1">
          <a:blip r:embed="rId5">
            <a:alphaModFix/>
          </a:blip>
          <a:srcRect b="1739" l="20979" r="19855" t="0"/>
          <a:stretch/>
        </p:blipFill>
        <p:spPr>
          <a:xfrm>
            <a:off x="304875" y="1918775"/>
            <a:ext cx="1812600" cy="32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/>
        </p:nvSpPr>
        <p:spPr>
          <a:xfrm>
            <a:off x="588488" y="1461575"/>
            <a:ext cx="10320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51C75"/>
                </a:solidFill>
                <a:latin typeface="Cambria"/>
                <a:ea typeface="Cambria"/>
                <a:cs typeface="Cambria"/>
                <a:sym typeface="Cambria"/>
              </a:rPr>
              <a:t>  chi</a:t>
            </a:r>
            <a:r>
              <a:rPr b="1" lang="en" sz="1700">
                <a:solidFill>
                  <a:srgbClr val="351C75"/>
                </a:solidFill>
                <a:latin typeface="Cambria"/>
                <a:ea typeface="Cambria"/>
                <a:cs typeface="Cambria"/>
                <a:sym typeface="Cambria"/>
              </a:rPr>
              <a:t>= 0</a:t>
            </a:r>
            <a:endParaRPr b="1" sz="1700">
              <a:solidFill>
                <a:srgbClr val="351C7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3461688" y="1461575"/>
            <a:ext cx="10320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51C75"/>
                </a:solidFill>
                <a:latin typeface="Cambria"/>
                <a:ea typeface="Cambria"/>
                <a:cs typeface="Cambria"/>
                <a:sym typeface="Cambria"/>
              </a:rPr>
              <a:t>chi= 0.2</a:t>
            </a:r>
            <a:endParaRPr b="1" sz="1700">
              <a:solidFill>
                <a:srgbClr val="351C7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6477438" y="1491075"/>
            <a:ext cx="10320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51C75"/>
                </a:solidFill>
                <a:latin typeface="Cambria"/>
                <a:ea typeface="Cambria"/>
                <a:cs typeface="Cambria"/>
                <a:sym typeface="Cambria"/>
              </a:rPr>
              <a:t>chi= 0.4</a:t>
            </a:r>
            <a:endParaRPr b="1" sz="1700">
              <a:solidFill>
                <a:srgbClr val="351C7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/>
        </p:nvSpPr>
        <p:spPr>
          <a:xfrm>
            <a:off x="372300" y="1394100"/>
            <a:ext cx="8294100" cy="37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➔"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project, we learnt about basics of simulations using PLUTO code.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➔"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conducted simulations of the Kelvin-Helmholtz Instability in both continuous media and in two fluids with differing densities.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Char char="➔"/>
            </a:pP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also simulated the </a:t>
            </a: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Rayleigh-Taylor</a:t>
            </a:r>
            <a:r>
              <a:rPr lang="en"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Instability and examined how resolution and magnetic fields affect the RT instability.</a:t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338700" y="362325"/>
            <a:ext cx="83613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300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55375" y="1684200"/>
            <a:ext cx="8679900" cy="13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11">
                <a:solidFill>
                  <a:srgbClr val="980000"/>
                </a:solidFill>
              </a:rPr>
              <a:t>                   </a:t>
            </a:r>
            <a:r>
              <a:rPr b="1" lang="en" sz="6000">
                <a:solidFill>
                  <a:srgbClr val="980000"/>
                </a:solidFill>
              </a:rPr>
              <a:t>THANK YOU</a:t>
            </a:r>
            <a:endParaRPr b="1" sz="60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1023675" y="264250"/>
            <a:ext cx="73098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55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 b="1" sz="3355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1259925" y="1670000"/>
            <a:ext cx="6837300" cy="28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❖"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INTRODUCTION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❖"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INSTABILITY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❖"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KELVIN-HELMHOLTZ INSTABILITY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❖"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RAYLEIGH-TAYLOR INSTABILITY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❖"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RESULT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mbria"/>
              <a:buChar char="❖"/>
            </a:pPr>
            <a:r>
              <a:rPr b="1" lang="en" sz="1700">
                <a:latin typeface="Cambria"/>
                <a:ea typeface="Cambria"/>
                <a:cs typeface="Cambria"/>
                <a:sym typeface="Cambria"/>
              </a:rPr>
              <a:t>CONCLUSION</a:t>
            </a:r>
            <a:endParaRPr b="1" sz="1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22275" y="1301450"/>
            <a:ext cx="58704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Times New Roman"/>
              <a:buChar char="★"/>
            </a:pPr>
            <a:r>
              <a:rPr lang="en" sz="1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of the matter in our Universe can be treated as fluid.</a:t>
            </a:r>
            <a:endParaRPr sz="140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Times New Roman"/>
              <a:buChar char="★"/>
            </a:pPr>
            <a:r>
              <a:rPr lang="en" sz="1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" sz="1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continuous</a:t>
            </a:r>
            <a:r>
              <a:rPr lang="en" sz="1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medium with well defined macro</a:t>
            </a:r>
            <a:r>
              <a:rPr lang="en" sz="1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1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copic quantities (density, pressure etc.) can be considered as Fluid.</a:t>
            </a:r>
            <a:endParaRPr sz="140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200"/>
              </a:spcAft>
              <a:buClr>
                <a:srgbClr val="222222"/>
              </a:buClr>
              <a:buSzPts val="1400"/>
              <a:buFont typeface="Times New Roman"/>
              <a:buChar char="★"/>
            </a:pPr>
            <a:r>
              <a:rPr lang="en" sz="1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can be gaseous (Interstellar clouds) or liquids (water in moon of Jupiter) form</a:t>
            </a:r>
            <a:r>
              <a:rPr lang="en" sz="1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3275524"/>
            <a:ext cx="2118125" cy="179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325" y="1301449"/>
            <a:ext cx="2118124" cy="18206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6781588" y="2899925"/>
            <a:ext cx="21510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highlight>
                  <a:srgbClr val="00FF00"/>
                </a:highlight>
                <a:latin typeface="Nunito"/>
                <a:ea typeface="Nunito"/>
                <a:cs typeface="Nunito"/>
                <a:sym typeface="Nunito"/>
              </a:rPr>
              <a:t>NASA/JPL Caltech/SETI </a:t>
            </a:r>
            <a:r>
              <a:rPr lang="en" sz="700">
                <a:solidFill>
                  <a:schemeClr val="dk2"/>
                </a:solidFill>
                <a:highlight>
                  <a:srgbClr val="00FF00"/>
                </a:highlight>
                <a:latin typeface="Nunito"/>
                <a:ea typeface="Nunito"/>
                <a:cs typeface="Nunito"/>
                <a:sym typeface="Nunito"/>
              </a:rPr>
              <a:t>institute</a:t>
            </a:r>
            <a:endParaRPr sz="700">
              <a:solidFill>
                <a:schemeClr val="dk2"/>
              </a:solidFill>
              <a:highlight>
                <a:srgbClr val="00FF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6798025" y="4811875"/>
            <a:ext cx="7527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highlight>
                  <a:srgbClr val="00FF00"/>
                </a:highlight>
                <a:latin typeface="Nunito"/>
                <a:ea typeface="Nunito"/>
                <a:cs typeface="Nunito"/>
                <a:sym typeface="Nunito"/>
              </a:rPr>
              <a:t>ESO</a:t>
            </a:r>
            <a:endParaRPr sz="800">
              <a:solidFill>
                <a:schemeClr val="dk2"/>
              </a:solidFill>
              <a:highlight>
                <a:srgbClr val="00FF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22275" y="3511250"/>
            <a:ext cx="5870400" cy="14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Times New Roman"/>
              <a:buChar char="★"/>
            </a:pPr>
            <a:r>
              <a:rPr lang="en" sz="1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Behaviour of fluids can be described using fluid dynamics and can be understood via fluid equations which are based on conservation of mass, momentum, energy.</a:t>
            </a:r>
            <a:endParaRPr sz="140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200"/>
              </a:spcAft>
              <a:buClr>
                <a:srgbClr val="222222"/>
              </a:buClr>
              <a:buSzPts val="1400"/>
              <a:buFont typeface="Times New Roman"/>
              <a:buChar char="★"/>
            </a:pPr>
            <a:r>
              <a:rPr lang="en" sz="14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equations form the basis for modeling and analyzing fluid flows like that in astrophysical simulations.</a:t>
            </a:r>
            <a:endParaRPr sz="1400">
              <a:solidFill>
                <a:srgbClr val="22222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65350" y="3025175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Fluid Dynamics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65350" y="815375"/>
            <a:ext cx="398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 u="sng">
                <a:solidFill>
                  <a:srgbClr val="0C343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Astrophysical Fluids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69975" y="753600"/>
            <a:ext cx="8265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★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are computational models used to study physical systems and phenomena by solving mathematical equations representing the behaviour of the system.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★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several codes and software packages available for simulating astrophysical fluid dynamics, each with its own strengths, features, and areas of application.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Examples: PLUTO, FLASH, Athena, AMRVAC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Numerical Simulations</a:t>
            </a:r>
            <a:endParaRPr b="1" u="sng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263100" y="2948475"/>
            <a:ext cx="82392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★"/>
            </a:pPr>
            <a:r>
              <a:rPr lang="en" sz="1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Pluto is a computational astrophysics code, developed by Andrea Mignone. It basically solves a system of partial differential equations (conservation laws)</a:t>
            </a:r>
            <a:endParaRPr sz="1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★"/>
            </a:pPr>
            <a:r>
              <a:rPr lang="en" sz="1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It is designed for performing simulations of astrophysical fluid dynamics, e.g. accretion disk, jets and other phenomenon.</a:t>
            </a:r>
            <a:endParaRPr sz="1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★"/>
            </a:pPr>
            <a:r>
              <a:rPr lang="en" sz="1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Written in C, C++ &amp; Fortran</a:t>
            </a:r>
            <a:endParaRPr sz="14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★"/>
            </a:pPr>
            <a:r>
              <a:rPr lang="en" sz="1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Open-source software (allows users to modify and extend the code to suit their specific research needs).</a:t>
            </a:r>
            <a:endParaRPr sz="14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9" name="Google Shape;89;p16"/>
          <p:cNvSpPr txBox="1"/>
          <p:nvPr>
            <p:ph type="title"/>
          </p:nvPr>
        </p:nvSpPr>
        <p:spPr>
          <a:xfrm>
            <a:off x="269975" y="2285400"/>
            <a:ext cx="848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PLUTO Code</a:t>
            </a:r>
            <a:endParaRPr b="1" u="sng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955200" y="148525"/>
            <a:ext cx="7233600" cy="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33" u="sng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INSTABILITY</a:t>
            </a:r>
            <a:endParaRPr b="1" sz="3133" u="sng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2884200" y="823700"/>
            <a:ext cx="34266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Small perturbation in any system.</a:t>
            </a:r>
            <a:endParaRPr b="1" sz="16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425" y="2285550"/>
            <a:ext cx="2468800" cy="26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626" y="2319000"/>
            <a:ext cx="2575800" cy="268567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228600" y="1423075"/>
            <a:ext cx="3954000" cy="692100"/>
          </a:xfrm>
          <a:prstGeom prst="roundRect">
            <a:avLst>
              <a:gd fmla="val 16667" name="adj"/>
            </a:avLst>
          </a:prstGeom>
          <a:solidFill>
            <a:srgbClr val="E0BC08">
              <a:alpha val="183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If perturbation decays with time or oscillates  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Stable</a:t>
            </a: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 sz="1600">
              <a:solidFill>
                <a:srgbClr val="98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5324675" y="1423100"/>
            <a:ext cx="2772600" cy="692100"/>
          </a:xfrm>
          <a:prstGeom prst="roundRect">
            <a:avLst>
              <a:gd fmla="val 16667" name="adj"/>
            </a:avLst>
          </a:prstGeom>
          <a:solidFill>
            <a:srgbClr val="E0BC08">
              <a:alpha val="183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If perturbation grows in time 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Unstable</a:t>
            </a:r>
            <a:endParaRPr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250" y="3159750"/>
            <a:ext cx="3498437" cy="13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925" y="2892288"/>
            <a:ext cx="1277232" cy="201512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7254650" y="3868863"/>
            <a:ext cx="249300" cy="401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7545500" y="3877125"/>
            <a:ext cx="33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g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250475" y="1331425"/>
            <a:ext cx="40401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mbria"/>
              <a:buChar char="●"/>
            </a:pPr>
            <a:r>
              <a:rPr lang="en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KH Instability occurs when there is velocity shear in a single continuous fluid or a velocity difference across the interface between two fluids.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mbria"/>
              <a:buChar char="●"/>
            </a:pPr>
            <a:r>
              <a:rPr b="1" lang="en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Ex. KH clouds, Red spot on Jupiter.</a:t>
            </a:r>
            <a:endParaRPr b="1"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4527400" y="1331425"/>
            <a:ext cx="4402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mbria"/>
              <a:buChar char="●"/>
            </a:pPr>
            <a:r>
              <a:rPr lang="en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The RT instability is an instability of an interface between two fluids of different densities which occurs when a denser fluid is placed over a lighter fluid under the gravity.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mbria"/>
              <a:buChar char="●"/>
            </a:pPr>
            <a:r>
              <a:rPr b="1" lang="en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Ex. RT fingers in supernova explosions.</a:t>
            </a:r>
            <a:endParaRPr b="1"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81175" y="343150"/>
            <a:ext cx="46785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KELVIN-HELMHOLTZ INSTABILITY</a:t>
            </a:r>
            <a:endParaRPr b="1" sz="1800" u="sng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4859675" y="343150"/>
            <a:ext cx="3974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RAYLEIGH-TAYLOR INSTABILITY</a:t>
            </a:r>
            <a:endParaRPr b="1" sz="1800" u="sng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 rotWithShape="1">
          <a:blip r:embed="rId3">
            <a:alphaModFix amt="78000"/>
          </a:blip>
          <a:srcRect b="37011" l="0" r="0" t="0"/>
          <a:stretch/>
        </p:blipFill>
        <p:spPr>
          <a:xfrm>
            <a:off x="0" y="0"/>
            <a:ext cx="9144000" cy="9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5933377" y="1168650"/>
            <a:ext cx="32814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ambria Math"/>
                <a:ea typeface="Cambria Math"/>
                <a:cs typeface="Cambria Math"/>
                <a:sym typeface="Cambria Math"/>
              </a:rPr>
              <a:t>ρ = 1.0 (density)</a:t>
            </a:r>
            <a:endParaRPr b="1" sz="13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ambria Math"/>
                <a:ea typeface="Cambria Math"/>
                <a:cs typeface="Cambria Math"/>
                <a:sym typeface="Cambria Math"/>
              </a:rPr>
              <a:t>Vx = 0.5*tanh(y/a)</a:t>
            </a:r>
            <a:endParaRPr b="1" sz="13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ambria Math"/>
                <a:ea typeface="Cambria Math"/>
                <a:cs typeface="Cambria Math"/>
                <a:sym typeface="Cambria Math"/>
              </a:rPr>
              <a:t>Vy = 1.e-2 * sin(kval*2*π*x)*exp(-y*y)</a:t>
            </a:r>
            <a:endParaRPr b="1" sz="13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ambria Math"/>
                <a:ea typeface="Cambria Math"/>
                <a:cs typeface="Cambria Math"/>
                <a:sym typeface="Cambria Math"/>
              </a:rPr>
              <a:t>P = 1/gamma </a:t>
            </a:r>
            <a:endParaRPr b="1" sz="13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endParaRPr b="1" sz="13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941188" y="1205850"/>
            <a:ext cx="10320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kval= 1</a:t>
            </a:r>
            <a:endParaRPr b="1" sz="17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0" y="185400"/>
            <a:ext cx="56337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 Instability Simulation</a:t>
            </a:r>
            <a:endParaRPr b="1" sz="302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3402750" y="2856675"/>
            <a:ext cx="5411400" cy="22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mbria"/>
              <a:buChar char="●"/>
            </a:pPr>
            <a:r>
              <a:rPr b="1" lang="en" sz="1300"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b="1" lang="en" sz="1300">
                <a:latin typeface="Cambria"/>
                <a:ea typeface="Cambria"/>
                <a:cs typeface="Cambria"/>
                <a:sym typeface="Cambria"/>
              </a:rPr>
              <a:t>nitially the density of the fluid is same in the computational domain.</a:t>
            </a:r>
            <a:endParaRPr b="1" sz="1300"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mbria"/>
              <a:buChar char="●"/>
            </a:pPr>
            <a:r>
              <a:rPr b="1" lang="en" sz="1300">
                <a:latin typeface="Cambria"/>
                <a:ea typeface="Cambria"/>
                <a:cs typeface="Cambria"/>
                <a:sym typeface="Cambria"/>
              </a:rPr>
              <a:t>Different layers of the fluid are flowing with different velocity i.e a velocity shear is present there</a:t>
            </a:r>
            <a:endParaRPr b="1" sz="1300"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mbria"/>
              <a:buChar char="●"/>
            </a:pPr>
            <a:r>
              <a:rPr b="1" lang="en" sz="1300">
                <a:latin typeface="Cambria"/>
                <a:ea typeface="Cambria"/>
                <a:cs typeface="Cambria"/>
                <a:sym typeface="Cambria"/>
              </a:rPr>
              <a:t>The fluid is perturbed by giving a very small velocity in the y direction (Vy). </a:t>
            </a:r>
            <a:endParaRPr b="1" sz="1300"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mbria"/>
              <a:buChar char="●"/>
            </a:pPr>
            <a:r>
              <a:rPr b="1" lang="en" sz="1300">
                <a:latin typeface="Cambria"/>
                <a:ea typeface="Cambria"/>
                <a:cs typeface="Cambria"/>
                <a:sym typeface="Cambria"/>
              </a:rPr>
              <a:t>“Kval” renders the number of vortices.</a:t>
            </a:r>
            <a:endParaRPr b="1" sz="13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826" y="1023544"/>
            <a:ext cx="2567518" cy="796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1825" y="1813350"/>
            <a:ext cx="2039509" cy="9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678350"/>
            <a:ext cx="2950236" cy="316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22530" l="7164" r="3277" t="28521"/>
          <a:stretch/>
        </p:blipFill>
        <p:spPr>
          <a:xfrm>
            <a:off x="0" y="3245225"/>
            <a:ext cx="4233300" cy="18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26413" l="11535" r="0" t="24662"/>
          <a:stretch/>
        </p:blipFill>
        <p:spPr>
          <a:xfrm>
            <a:off x="0" y="1232968"/>
            <a:ext cx="4233300" cy="201225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1600638" y="760475"/>
            <a:ext cx="10320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51C75"/>
                </a:solidFill>
                <a:latin typeface="Cambria"/>
                <a:ea typeface="Cambria"/>
                <a:cs typeface="Cambria"/>
                <a:sym typeface="Cambria"/>
              </a:rPr>
              <a:t>kval= 3</a:t>
            </a:r>
            <a:endParaRPr b="1" sz="1700">
              <a:solidFill>
                <a:srgbClr val="351C75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5">
            <a:alphaModFix amt="78000"/>
          </a:blip>
          <a:srcRect b="37011" l="0" r="0" t="0"/>
          <a:stretch/>
        </p:blipFill>
        <p:spPr>
          <a:xfrm>
            <a:off x="0" y="0"/>
            <a:ext cx="9144000" cy="819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>
            <p:ph type="title"/>
          </p:nvPr>
        </p:nvSpPr>
        <p:spPr>
          <a:xfrm>
            <a:off x="0" y="64000"/>
            <a:ext cx="91440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 Instability: Continuous media and two fluid interface </a:t>
            </a:r>
            <a:endParaRPr b="1" sz="282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4395200" y="1709600"/>
            <a:ext cx="4748700" cy="27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mbria"/>
              <a:buChar char="●"/>
            </a:pPr>
            <a:r>
              <a:rPr lang="en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The upper</a:t>
            </a:r>
            <a:r>
              <a:rPr lang="en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simulation shows the two different fluid layers separated by an interface with velocity shear between different layers.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mbria"/>
              <a:buChar char="●"/>
            </a:pPr>
            <a:r>
              <a:rPr lang="en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The lower simulation shows the single continuous fluid with velocity shear between different layers.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mbria"/>
              <a:buChar char="●"/>
            </a:pPr>
            <a:r>
              <a:rPr lang="en" sz="13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This simulation shows that, If velocity shear is present then KH Instability can be observed.</a:t>
            </a:r>
            <a:endParaRPr sz="1300"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4294967295" type="title"/>
          </p:nvPr>
        </p:nvSpPr>
        <p:spPr>
          <a:xfrm>
            <a:off x="1156825" y="304800"/>
            <a:ext cx="70305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20" u="sng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Rayleigh-Taylor Instability Simulations</a:t>
            </a:r>
            <a:endParaRPr b="1" sz="302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25" y="1445475"/>
            <a:ext cx="3192699" cy="342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4212250" y="2468875"/>
            <a:ext cx="4335300" cy="22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Initially the higher density of the fluid is at top and lower density fluid is at bottom.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A small perturbation is given in the interface of the media. 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Due to gravity higher density fluid comes down.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●"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And due to the velocity shear, we can notice KH instability.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endParaRPr>
              <a:solidFill>
                <a:schemeClr val="dk2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5175" y="1226200"/>
            <a:ext cx="202882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 rotWithShape="1">
          <a:blip r:embed="rId5">
            <a:alphaModFix/>
          </a:blip>
          <a:srcRect b="0" l="0" r="0" t="4269"/>
          <a:stretch/>
        </p:blipFill>
        <p:spPr>
          <a:xfrm>
            <a:off x="3942700" y="1210275"/>
            <a:ext cx="2952925" cy="95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